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4" r:id="rId2"/>
    <p:sldId id="285" r:id="rId3"/>
    <p:sldId id="293" r:id="rId4"/>
    <p:sldId id="286" r:id="rId5"/>
    <p:sldId id="287" r:id="rId6"/>
    <p:sldId id="289" r:id="rId7"/>
    <p:sldId id="292" r:id="rId8"/>
    <p:sldId id="291" r:id="rId9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0426"/>
    <a:srgbClr val="E8E8E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047" autoAdjust="0"/>
    <p:restoredTop sz="90962" autoAdjust="0"/>
  </p:normalViewPr>
  <p:slideViewPr>
    <p:cSldViewPr>
      <p:cViewPr varScale="1">
        <p:scale>
          <a:sx n="110" d="100"/>
          <a:sy n="110" d="100"/>
        </p:scale>
        <p:origin x="-5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3120"/>
        <p:guide pos="216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90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06119-EC86-4BCB-BDC0-2C47D19BB3DE}" type="datetimeFigureOut">
              <a:rPr lang="en-AU" smtClean="0"/>
              <a:t>30/08/2011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90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2D96E-A350-493D-A1F6-3CAB6B49095D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900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pPr>
              <a:defRPr/>
            </a:pPr>
            <a:fld id="{9F9E1BD7-30C4-4849-82E0-4C78CD70D7FE}" type="datetimeFigureOut">
              <a:rPr lang="en-US"/>
              <a:pPr>
                <a:defRPr/>
              </a:pPr>
              <a:t>8/30/2011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340" y="4705350"/>
            <a:ext cx="5506720" cy="4457700"/>
          </a:xfrm>
          <a:prstGeom prst="rect">
            <a:avLst/>
          </a:prstGeom>
        </p:spPr>
        <p:txBody>
          <a:bodyPr vert="horz" lIns="95939" tIns="47969" rIns="95939" bIns="4796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900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pPr>
              <a:defRPr/>
            </a:pPr>
            <a:fld id="{B2A5D93D-5787-474B-9CC3-701E3FE5E03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8640"/>
            <a:ext cx="288456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745FD-3181-44F6-9245-B1B3A22B0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09195-24E6-424C-B51E-579C3F1B3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DE048-582F-4BD1-92F8-0EE10A666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4C8F6-78E5-420B-BF4F-BA8EE886B2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034AA-C3C3-42EA-9B91-9519A257F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_1_09E4D99009E4D3CC000F342A4A25779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6021288"/>
            <a:ext cx="2808311" cy="68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59438" y="620688"/>
            <a:ext cx="288456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F25B6-236D-481B-980C-7AFFE328C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464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D99BF-09EB-4E54-AF8A-AC54BA426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B1D21-9143-4215-B778-665A8B330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47E5B-8F8B-44E7-9FD1-7EEE1825D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60EC1-66BC-4596-8663-22D701BF1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CEF12-2779-4C50-A07E-812ED90D1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560" y="1412776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924C8F6-78E5-420B-BF4F-BA8EE886B2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 descr="NEW_UNSW Crest Stacked 10%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7544" y="188640"/>
            <a:ext cx="862012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 bwMode="auto">
          <a:xfrm>
            <a:off x="6660232" y="116632"/>
            <a:ext cx="2160240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32" charset="-128"/>
            </a:endParaRPr>
          </a:p>
        </p:txBody>
      </p:sp>
      <p:pic>
        <p:nvPicPr>
          <p:cNvPr id="11" name="Picture 10" descr="SPRClogo_CMYK.jp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6854234" y="6058812"/>
            <a:ext cx="2110254" cy="682556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9632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10" name="Picture 2" descr="_1_09E4D99009E4D3CC000F342A4A25779A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203848" y="6021288"/>
            <a:ext cx="2808311" cy="68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CDS Banner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" y="6237312"/>
            <a:ext cx="2987825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.kayess@unsw.edu.au" TargetMode="External"/><Relationship Id="rId2" Type="http://schemas.openxmlformats.org/officeDocument/2006/relationships/hyperlink" Target="mailto:karen.fisher@unsw.edu.au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aine@nswcid.org.au" TargetMode="External"/><Relationship Id="rId5" Type="http://schemas.openxmlformats.org/officeDocument/2006/relationships/hyperlink" Target="mailto:s.robinson@griffith.edu.au" TargetMode="External"/><Relationship Id="rId4" Type="http://schemas.openxmlformats.org/officeDocument/2006/relationships/hyperlink" Target="mailto:patricia.obrien@med.usyd.edu.a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0" y="3276600"/>
            <a:ext cx="9144000" cy="259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0" y="2017643"/>
            <a:ext cx="91440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AU" sz="3200" dirty="0" smtClean="0"/>
              <a:t>Disability </a:t>
            </a:r>
            <a:r>
              <a:rPr lang="en-AU" sz="3200" dirty="0"/>
              <a:t>inclusive </a:t>
            </a:r>
            <a:r>
              <a:rPr lang="en-AU" sz="3200" dirty="0" smtClean="0"/>
              <a:t>evaluation</a:t>
            </a:r>
            <a:endParaRPr lang="en-AU" sz="3200" dirty="0"/>
          </a:p>
          <a:p>
            <a:pPr algn="ctr">
              <a:lnSpc>
                <a:spcPct val="130000"/>
              </a:lnSpc>
            </a:pPr>
            <a:endParaRPr lang="en-AU" i="1" dirty="0"/>
          </a:p>
          <a:p>
            <a:pPr algn="ctr">
              <a:lnSpc>
                <a:spcPct val="130000"/>
              </a:lnSpc>
            </a:pPr>
            <a:endParaRPr lang="en-AU" i="1" dirty="0"/>
          </a:p>
          <a:p>
            <a:pPr algn="ctr"/>
            <a:endParaRPr lang="en-AU" sz="2000" i="1" dirty="0"/>
          </a:p>
          <a:p>
            <a:pPr algn="ctr"/>
            <a:r>
              <a:rPr lang="en-AU" sz="2000" i="1" dirty="0" smtClean="0"/>
              <a:t>Karen </a:t>
            </a:r>
            <a:r>
              <a:rPr lang="en-AU" sz="2000" i="1" dirty="0"/>
              <a:t>Fisher, </a:t>
            </a:r>
            <a:r>
              <a:rPr lang="en-AU" sz="2000" i="1" dirty="0" smtClean="0"/>
              <a:t>Sally Robinson, Rosemary </a:t>
            </a:r>
            <a:r>
              <a:rPr lang="en-AU" sz="2000" i="1" dirty="0"/>
              <a:t>Kayess</a:t>
            </a:r>
            <a:r>
              <a:rPr lang="en-AU" sz="2000" i="1" dirty="0" smtClean="0"/>
              <a:t>, Patricia O'Brien, </a:t>
            </a:r>
          </a:p>
          <a:p>
            <a:pPr algn="ctr"/>
            <a:r>
              <a:rPr lang="en-AU" sz="2000" i="1" dirty="0" smtClean="0"/>
              <a:t>Robert Strike, Carolyn Campbell-McLean, Minerva Rivas, </a:t>
            </a:r>
          </a:p>
          <a:p>
            <a:pPr algn="ctr"/>
            <a:r>
              <a:rPr lang="en-AU" sz="2000" i="1" dirty="0" smtClean="0"/>
              <a:t>Aine Healy, Fiona McKenzie</a:t>
            </a:r>
          </a:p>
          <a:p>
            <a:pPr algn="ctr"/>
            <a:endParaRPr lang="en-AU" sz="2000" i="1" dirty="0" smtClean="0"/>
          </a:p>
          <a:p>
            <a:pPr algn="ctr"/>
            <a:r>
              <a:rPr lang="en-AU" sz="2000" dirty="0" smtClean="0"/>
              <a:t>Australasian Evaluation Society Conference, Sydney, 1 Sept 2011</a:t>
            </a:r>
            <a:endParaRPr lang="en-AU" dirty="0"/>
          </a:p>
          <a:p>
            <a:pPr algn="ctr"/>
            <a:endParaRPr lang="en-AU" i="1" dirty="0"/>
          </a:p>
          <a:p>
            <a:pPr algn="ctr"/>
            <a:endParaRPr lang="en-AU" sz="2000" i="1" dirty="0">
              <a:cs typeface="Times New Roman" pitchFamily="18" charset="0"/>
            </a:endParaRPr>
          </a:p>
        </p:txBody>
      </p:sp>
      <p:sp>
        <p:nvSpPr>
          <p:cNvPr id="8196" name="Line 6"/>
          <p:cNvSpPr>
            <a:spLocks noChangeShapeType="1"/>
          </p:cNvSpPr>
          <p:nvPr/>
        </p:nvSpPr>
        <p:spPr bwMode="auto">
          <a:xfrm>
            <a:off x="467544" y="3573016"/>
            <a:ext cx="8343900" cy="0"/>
          </a:xfrm>
          <a:prstGeom prst="line">
            <a:avLst/>
          </a:prstGeom>
          <a:noFill/>
          <a:ln w="15875">
            <a:solidFill>
              <a:srgbClr val="81042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835696" y="287650"/>
            <a:ext cx="7232104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/>
              <a:t>Outline</a:t>
            </a:r>
            <a:endParaRPr lang="en-US" b="1" dirty="0">
              <a:latin typeface="News Gothic MT" pitchFamily="-32" charset="0"/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500063" y="1524000"/>
            <a:ext cx="8501062" cy="472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AU" dirty="0" smtClean="0"/>
              <a:t>Introduction – why inclusive evaluation</a:t>
            </a:r>
            <a:endParaRPr lang="en-AU" dirty="0"/>
          </a:p>
          <a:p>
            <a:pPr marL="457200" indent="-457200">
              <a:lnSpc>
                <a:spcPct val="150000"/>
              </a:lnSpc>
            </a:pPr>
            <a:r>
              <a:rPr lang="en-AU" dirty="0" smtClean="0"/>
              <a:t>Information stalls – what is inclusive evaluation and research</a:t>
            </a:r>
            <a:endParaRPr lang="en-AU" dirty="0"/>
          </a:p>
          <a:p>
            <a:pPr marL="457200" indent="-457200">
              <a:lnSpc>
                <a:spcPct val="150000"/>
              </a:lnSpc>
            </a:pPr>
            <a:r>
              <a:rPr lang="en-AU" dirty="0" smtClean="0"/>
              <a:t>Contributing to theory and practice – how can we do it better</a:t>
            </a:r>
          </a:p>
          <a:p>
            <a:pPr marL="457200" indent="-457200">
              <a:lnSpc>
                <a:spcPct val="150000"/>
              </a:lnSpc>
            </a:pPr>
            <a:r>
              <a:rPr lang="en-AU" dirty="0" smtClean="0"/>
              <a:t>Disability evaluation special interest group</a:t>
            </a:r>
          </a:p>
          <a:p>
            <a:pPr marL="457200" indent="-457200">
              <a:lnSpc>
                <a:spcPct val="150000"/>
              </a:lnSpc>
            </a:pPr>
            <a:r>
              <a:rPr lang="en-AU" dirty="0" smtClean="0"/>
              <a:t>Contacts </a:t>
            </a:r>
            <a:endParaRPr lang="en-AU" dirty="0"/>
          </a:p>
          <a:p>
            <a:pPr marL="457200" indent="-457200">
              <a:lnSpc>
                <a:spcPct val="150000"/>
              </a:lnSpc>
            </a:pPr>
            <a:endParaRPr lang="en-AU" dirty="0"/>
          </a:p>
          <a:p>
            <a:pPr marL="457200" indent="-457200">
              <a:lnSpc>
                <a:spcPct val="150000"/>
              </a:lnSpc>
            </a:pPr>
            <a:endParaRPr lang="en-US" sz="1400" dirty="0">
              <a:latin typeface="News Gothic MT" pitchFamily="-32" charset="0"/>
            </a:endParaRPr>
          </a:p>
          <a:p>
            <a:pPr marL="457200" indent="-457200"/>
            <a:endParaRPr lang="en-US" sz="1400" dirty="0">
              <a:latin typeface="News Gothic MT" pitchFamily="-32" charset="0"/>
            </a:endParaRPr>
          </a:p>
          <a:p>
            <a:pPr marL="457200" indent="-457200"/>
            <a:endParaRPr lang="en-US" sz="1400" dirty="0">
              <a:latin typeface="News Gothic MT" pitchFamily="-32" charset="0"/>
            </a:endParaRPr>
          </a:p>
          <a:p>
            <a:pPr marL="457200" indent="-457200"/>
            <a:endParaRPr lang="en-US" sz="1400" dirty="0">
              <a:latin typeface="News Gothic MT" pitchFamily="-32" charset="0"/>
            </a:endParaRPr>
          </a:p>
          <a:p>
            <a:pPr marL="457200" indent="-457200"/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sz="2400" dirty="0" smtClean="0"/>
              <a:t/>
            </a:r>
            <a:br>
              <a:rPr lang="en-AU" sz="2400" dirty="0" smtClean="0"/>
            </a:br>
            <a:r>
              <a:rPr lang="en-AU" sz="2400" b="1" dirty="0" smtClean="0"/>
              <a:t>What do we mean by ‘inclusive’ evaluation?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536504"/>
          </a:xfrm>
        </p:spPr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en-AU" sz="2400" dirty="0" smtClean="0"/>
              <a:t>Evaluation methodologies, strategies, tools which include people with disability in partnership – where they have a meaningful role in determining: 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§"/>
            </a:pPr>
            <a:r>
              <a:rPr lang="en-AU" sz="2400" dirty="0" smtClean="0"/>
              <a:t>The way evaluations are structured/developed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§"/>
            </a:pPr>
            <a:r>
              <a:rPr lang="en-AU" sz="2400" dirty="0" smtClean="0"/>
              <a:t>The methods which underpin evaluations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§"/>
            </a:pPr>
            <a:r>
              <a:rPr lang="en-AU" sz="2400" dirty="0" smtClean="0"/>
              <a:t>The people who are included (and excluded) from consultation and engagement, and how they are engaged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§"/>
            </a:pPr>
            <a:r>
              <a:rPr lang="en-AU" sz="2400" dirty="0" smtClean="0"/>
              <a:t>How data is analysed, and who analyses it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§"/>
            </a:pPr>
            <a:r>
              <a:rPr lang="en-AU" sz="2400" dirty="0" smtClean="0"/>
              <a:t>What happens with evaluation data and reports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691680" y="287650"/>
            <a:ext cx="7376120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AU" b="1" dirty="0" smtClean="0"/>
              <a:t>Why disability inclusive evaluation?</a:t>
            </a:r>
            <a:endParaRPr lang="en-US" b="1" dirty="0">
              <a:latin typeface="News Gothic MT" pitchFamily="-3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556792"/>
            <a:ext cx="81369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AU" dirty="0" smtClean="0"/>
              <a:t>  Value of lived experience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AU" dirty="0" smtClean="0"/>
              <a:t>  Access to participants and to information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AU" dirty="0" smtClean="0"/>
              <a:t>  Quality and range of information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AU" dirty="0" smtClean="0"/>
              <a:t>  Accessible information 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AU" dirty="0" smtClean="0"/>
              <a:t>  Opening up research and evaluation to more people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AU" dirty="0" smtClean="0"/>
              <a:t>  Changing perspectives – the service sector; policy    makers; lives lived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AU" dirty="0" smtClean="0"/>
              <a:t>  Proving you can do it</a:t>
            </a:r>
          </a:p>
          <a:p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907704" y="287650"/>
            <a:ext cx="7160096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AU" b="1" dirty="0" smtClean="0"/>
              <a:t>Information stalls – inclusive practice</a:t>
            </a:r>
            <a:endParaRPr lang="en-US" b="1" dirty="0">
              <a:latin typeface="News Gothic MT" pitchFamily="-32" charset="0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285750" y="1214438"/>
            <a:ext cx="8858250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Move as a group around 4 information stalls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stopping for up to 10 minutes 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to discuss ways of using </a:t>
            </a:r>
            <a:r>
              <a:rPr lang="en-AU" dirty="0" smtClean="0"/>
              <a:t>inclusive evaluation and research skills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AU" sz="2000" i="1" dirty="0" smtClean="0"/>
              <a:t>Evaluation of the Attendant Care project </a:t>
            </a:r>
            <a:r>
              <a:rPr lang="en-AU" sz="2000" dirty="0" smtClean="0"/>
              <a:t>– Carolyn Campbell McLean &amp; Karen Fisher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AU" sz="2000" i="1" dirty="0" smtClean="0"/>
              <a:t>Privileging the role of people with disability in evaluations of private residential services reform </a:t>
            </a:r>
            <a:r>
              <a:rPr lang="en-AU" sz="2000" dirty="0" smtClean="0"/>
              <a:t>– Sally Robinson 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AU" sz="2000" i="1" dirty="0" smtClean="0"/>
              <a:t>The involvement of people with disabilities as evaluators of residential care: A European perspective </a:t>
            </a:r>
            <a:r>
              <a:rPr lang="en-AU" sz="2000" dirty="0" smtClean="0"/>
              <a:t>– Patricia O’Brien &amp; Minerva Rivas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AU" sz="2000" i="1" dirty="0" smtClean="0"/>
              <a:t>Leadership in policy by people with intellectual disability </a:t>
            </a:r>
            <a:r>
              <a:rPr lang="en-AU" sz="2000" dirty="0" smtClean="0"/>
              <a:t>– Fiona  McKenzie &amp; Aine Healy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endParaRPr lang="en-US" sz="1400" dirty="0">
              <a:latin typeface="News Gothic MT" pitchFamily="-32" charset="0"/>
            </a:endParaRPr>
          </a:p>
          <a:p>
            <a:endParaRPr lang="en-US" sz="1400" dirty="0">
              <a:latin typeface="News Gothic MT" pitchFamily="-32" charset="0"/>
            </a:endParaRPr>
          </a:p>
          <a:p>
            <a:endParaRPr lang="en-US" sz="1400" dirty="0">
              <a:latin typeface="News Gothic MT" pitchFamily="-32" charset="0"/>
            </a:endParaRPr>
          </a:p>
          <a:p>
            <a:endParaRPr lang="en-US" sz="1400" dirty="0">
              <a:latin typeface="News Gothic MT" pitchFamily="-32" charset="0"/>
            </a:endParaRPr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1547664" y="287650"/>
            <a:ext cx="7520136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AU" b="1" dirty="0" smtClean="0"/>
              <a:t>How can we do inclusive evaluation better?</a:t>
            </a:r>
            <a:endParaRPr lang="en-US" b="1" dirty="0">
              <a:latin typeface="News Gothic MT" pitchFamily="-32" charset="0"/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285750" y="1214438"/>
            <a:ext cx="8858250" cy="423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Background context and development activities</a:t>
            </a:r>
            <a:endParaRPr lang="en-AU" dirty="0" smtClean="0"/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GB" sz="2000" dirty="0" smtClean="0"/>
              <a:t>National Disability Agenda principle on inclusive practice 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GB" sz="2000" dirty="0" smtClean="0"/>
              <a:t>Workshop at Centre for Disability Studies March 2011 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GB" sz="2000" dirty="0" smtClean="0"/>
              <a:t>Walking the talk, Australian Social Policy Conference, July 2011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GB" sz="2000" dirty="0" smtClean="0"/>
              <a:t>Disability Studies Conference Australia June 2012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GB" sz="2000" dirty="0" smtClean="0"/>
              <a:t>Disability inclusive research theory workshop and papers 2012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</a:pPr>
            <a:r>
              <a:rPr lang="en-GB" sz="2000" dirty="0" smtClean="0"/>
              <a:t> </a:t>
            </a:r>
            <a:endParaRPr lang="en-AU" dirty="0"/>
          </a:p>
          <a:p>
            <a:pPr>
              <a:lnSpc>
                <a:spcPct val="150000"/>
              </a:lnSpc>
            </a:pPr>
            <a:endParaRPr lang="en-US" sz="1400" dirty="0">
              <a:latin typeface="News Gothic MT" pitchFamily="-32" charset="0"/>
            </a:endParaRPr>
          </a:p>
          <a:p>
            <a:endParaRPr lang="en-US" sz="1400" dirty="0">
              <a:latin typeface="News Gothic MT" pitchFamily="-32" charset="0"/>
            </a:endParaRPr>
          </a:p>
          <a:p>
            <a:endParaRPr lang="en-US" sz="1400" dirty="0">
              <a:latin typeface="News Gothic MT" pitchFamily="-32" charset="0"/>
            </a:endParaRPr>
          </a:p>
          <a:p>
            <a:endParaRPr lang="en-US" sz="1400" dirty="0">
              <a:latin typeface="News Gothic MT" pitchFamily="-32" charset="0"/>
            </a:endParaRPr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1547664" y="287650"/>
            <a:ext cx="7520136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AU" b="1" dirty="0" smtClean="0"/>
              <a:t>How can we do inclusive evaluation better?</a:t>
            </a:r>
            <a:endParaRPr lang="en-US" b="1" dirty="0">
              <a:latin typeface="News Gothic MT" pitchFamily="-32" charset="0"/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285750" y="1214438"/>
            <a:ext cx="885825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What needs to change</a:t>
            </a:r>
            <a:endParaRPr lang="en-AU" dirty="0" smtClean="0"/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GB" sz="2000" dirty="0" smtClean="0"/>
              <a:t>Views from the information stalls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GB" sz="2000" dirty="0" smtClean="0"/>
              <a:t> Questions and challenges of inclusive evaluation</a:t>
            </a:r>
            <a:endParaRPr lang="en-AU" sz="2000" dirty="0" smtClean="0"/>
          </a:p>
          <a:p>
            <a:pPr>
              <a:spcAft>
                <a:spcPts val="1200"/>
              </a:spcAft>
            </a:pPr>
            <a:r>
              <a:rPr lang="en-GB" dirty="0" smtClean="0"/>
              <a:t>How can we improve inclusive practice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AU" sz="1800" dirty="0" smtClean="0">
                <a:cs typeface="Times New Roman" pitchFamily="18" charset="0"/>
              </a:rPr>
              <a:t>What can you do next 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AU" sz="1800" dirty="0" smtClean="0">
                <a:cs typeface="Times New Roman" pitchFamily="18" charset="0"/>
              </a:rPr>
              <a:t>What support do you need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Implications for policy and practice 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AU" sz="1800" dirty="0" smtClean="0">
                <a:cs typeface="Times New Roman" pitchFamily="18" charset="0"/>
              </a:rPr>
              <a:t>What strategies do we need to improve Australian practice</a:t>
            </a:r>
            <a:endParaRPr lang="en-AU" dirty="0" smtClean="0"/>
          </a:p>
          <a:p>
            <a:pPr>
              <a:spcAft>
                <a:spcPts val="1200"/>
              </a:spcAft>
            </a:pPr>
            <a:r>
              <a:rPr lang="en-GB" dirty="0" smtClean="0"/>
              <a:t>AES disability special interest group? </a:t>
            </a:r>
          </a:p>
          <a:p>
            <a:pPr marL="914400" lvl="1" indent="-457200">
              <a:spcAft>
                <a:spcPts val="600"/>
              </a:spcAft>
              <a:buClr>
                <a:srgbClr val="810426"/>
              </a:buClr>
              <a:buFont typeface="Wingdings" pitchFamily="2" charset="2"/>
              <a:buChar char="§"/>
            </a:pPr>
            <a:r>
              <a:rPr lang="en-AU" sz="1800" dirty="0" smtClean="0">
                <a:cs typeface="Times New Roman" pitchFamily="18" charset="0"/>
              </a:rPr>
              <a:t>Interest in coordinating information about good practice</a:t>
            </a:r>
            <a:endParaRPr lang="en-AU" dirty="0" smtClean="0"/>
          </a:p>
          <a:p>
            <a:pPr>
              <a:lnSpc>
                <a:spcPct val="150000"/>
              </a:lnSpc>
            </a:pPr>
            <a:endParaRPr lang="en-US" sz="1400" dirty="0">
              <a:latin typeface="News Gothic MT" pitchFamily="-32" charset="0"/>
            </a:endParaRPr>
          </a:p>
          <a:p>
            <a:endParaRPr lang="en-US" sz="1400" dirty="0">
              <a:latin typeface="News Gothic MT" pitchFamily="-32" charset="0"/>
            </a:endParaRPr>
          </a:p>
          <a:p>
            <a:endParaRPr lang="en-US" sz="1400" dirty="0">
              <a:latin typeface="News Gothic MT" pitchFamily="-32" charset="0"/>
            </a:endParaRPr>
          </a:p>
          <a:p>
            <a:endParaRPr lang="en-US" sz="1400" dirty="0">
              <a:latin typeface="News Gothic MT" pitchFamily="-32" charset="0"/>
            </a:endParaRPr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203200" y="21272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214313" y="1628775"/>
            <a:ext cx="878681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000" dirty="0" smtClean="0"/>
              <a:t>Karen </a:t>
            </a:r>
            <a:r>
              <a:rPr lang="en-US" sz="2000" dirty="0"/>
              <a:t>Fisher  		</a:t>
            </a:r>
            <a:r>
              <a:rPr lang="en-US" sz="2000" dirty="0" smtClean="0">
                <a:hlinkClick r:id="rId2"/>
              </a:rPr>
              <a:t>karen.fisher@unsw.edu.au</a:t>
            </a:r>
            <a:r>
              <a:rPr lang="en-US" sz="2000" dirty="0" smtClean="0"/>
              <a:t>  </a:t>
            </a:r>
            <a:r>
              <a:rPr lang="en-US" sz="2000" dirty="0"/>
              <a:t>ph 02 9385 7800</a:t>
            </a:r>
          </a:p>
          <a:p>
            <a:pPr marL="457200" indent="-457200">
              <a:lnSpc>
                <a:spcPct val="150000"/>
              </a:lnSpc>
            </a:pPr>
            <a:r>
              <a:rPr lang="en-US" sz="2000" dirty="0" smtClean="0"/>
              <a:t>Rosemary Kayess	</a:t>
            </a:r>
            <a:r>
              <a:rPr lang="en-US" sz="2000" dirty="0" smtClean="0">
                <a:hlinkClick r:id="rId3"/>
              </a:rPr>
              <a:t>r.kayess@unsw.edu.au</a:t>
            </a:r>
            <a:r>
              <a:rPr lang="en-US" sz="2000" dirty="0" smtClean="0"/>
              <a:t>  ph 02 9385 7800</a:t>
            </a:r>
          </a:p>
          <a:p>
            <a:pPr marL="457200" indent="-457200">
              <a:lnSpc>
                <a:spcPct val="150000"/>
              </a:lnSpc>
            </a:pPr>
            <a:r>
              <a:rPr lang="en-US" sz="2000" dirty="0" smtClean="0"/>
              <a:t>Patricia O’Brien		</a:t>
            </a:r>
            <a:r>
              <a:rPr lang="en-US" sz="2000" dirty="0" smtClean="0">
                <a:hlinkClick r:id="rId4"/>
              </a:rPr>
              <a:t>patricia.obrien@med.usyd.edu.au</a:t>
            </a:r>
            <a:r>
              <a:rPr lang="en-US" sz="2000" dirty="0" smtClean="0"/>
              <a:t>  ph 02 </a:t>
            </a:r>
            <a:r>
              <a:rPr lang="en-AU" sz="2000" dirty="0" smtClean="0"/>
              <a:t>8878 0500</a:t>
            </a:r>
            <a:endParaRPr lang="en-US" sz="2000" dirty="0" smtClean="0"/>
          </a:p>
          <a:p>
            <a:pPr marL="457200" indent="-457200">
              <a:lnSpc>
                <a:spcPct val="150000"/>
              </a:lnSpc>
            </a:pPr>
            <a:r>
              <a:rPr lang="en-US" sz="2000" dirty="0" smtClean="0"/>
              <a:t>Sally Robinson		</a:t>
            </a:r>
            <a:r>
              <a:rPr lang="en-US" sz="2000" dirty="0" smtClean="0">
                <a:hlinkClick r:id="rId5"/>
              </a:rPr>
              <a:t>s.robinson@griffith.edu.au</a:t>
            </a:r>
            <a:r>
              <a:rPr lang="en-US" sz="2000" dirty="0" smtClean="0"/>
              <a:t>  ph 02 </a:t>
            </a:r>
            <a:r>
              <a:rPr lang="en-AU" sz="2000" dirty="0" smtClean="0"/>
              <a:t>6689 5990</a:t>
            </a:r>
          </a:p>
          <a:p>
            <a:pPr marL="457200" indent="-457200">
              <a:lnSpc>
                <a:spcPct val="150000"/>
              </a:lnSpc>
            </a:pPr>
            <a:r>
              <a:rPr lang="en-AU" sz="2000" dirty="0" smtClean="0"/>
              <a:t>Aine Healy		</a:t>
            </a:r>
            <a:r>
              <a:rPr lang="en-AU" sz="2000" dirty="0" smtClean="0">
                <a:hlinkClick r:id="rId6"/>
              </a:rPr>
              <a:t>aine@nswcid.org.au</a:t>
            </a:r>
            <a:r>
              <a:rPr lang="en-AU" sz="2000" dirty="0" smtClean="0"/>
              <a:t> ph 02 9211 1611</a:t>
            </a:r>
            <a:endParaRPr lang="en-US" sz="2000" dirty="0" smtClean="0"/>
          </a:p>
          <a:p>
            <a:pPr marL="457200" indent="-457200"/>
            <a:endParaRPr lang="en-US" sz="2000" dirty="0"/>
          </a:p>
        </p:txBody>
      </p:sp>
      <p:sp>
        <p:nvSpPr>
          <p:cNvPr id="14340" name="Rectangle 20"/>
          <p:cNvSpPr>
            <a:spLocks noChangeArrowheads="1"/>
          </p:cNvSpPr>
          <p:nvPr/>
        </p:nvSpPr>
        <p:spPr bwMode="auto">
          <a:xfrm>
            <a:off x="1691680" y="287650"/>
            <a:ext cx="7376120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/>
              <a:t>Contacts</a:t>
            </a:r>
            <a:endParaRPr lang="en-US" b="1" dirty="0">
              <a:latin typeface="News Gothic MT" pitchFamily="-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C_visually_impaired_powerpoint">
  <a:themeElements>
    <a:clrScheme name="SPRC_visually_impaired_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PRC_visually_impaired_powerpoi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lnDef>
  </a:objectDefaults>
  <a:extraClrSchemeLst>
    <a:extraClrScheme>
      <a:clrScheme name="SPRC_visually_impaired_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C_visually_impaired_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C_visually_impaired_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C_visually_impaired_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C_visually_impaired_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C_visually_impaired_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Client Files:WIP:graphic design:UNSW:SPRC_department:NURC29199_pptemp:finished_artwork:round_2:visually_impaired:SPRC_visually_impaired_powerpoint.pot</Template>
  <TotalTime>417</TotalTime>
  <Words>361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SPRC_visually_impaired_powerpoint</vt:lpstr>
      <vt:lpstr>Slide 1</vt:lpstr>
      <vt:lpstr>Slide 2</vt:lpstr>
      <vt:lpstr> What do we mean by ‘inclusive’ evaluation? </vt:lpstr>
      <vt:lpstr>Slide 4</vt:lpstr>
      <vt:lpstr>Slide 5</vt:lpstr>
      <vt:lpstr>Slide 6</vt:lpstr>
      <vt:lpstr>Slide 7</vt:lpstr>
      <vt:lpstr>Slide 8</vt:lpstr>
    </vt:vector>
  </TitlesOfParts>
  <Company>AppleCentre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AppleCentre</dc:creator>
  <cp:lastModifiedBy>Karen Fisher</cp:lastModifiedBy>
  <cp:revision>63</cp:revision>
  <dcterms:created xsi:type="dcterms:W3CDTF">2009-06-19T02:37:39Z</dcterms:created>
  <dcterms:modified xsi:type="dcterms:W3CDTF">2011-08-30T06:20:54Z</dcterms:modified>
</cp:coreProperties>
</file>